
<file path=[Content_Types].xml><?xml version="1.0" encoding="utf-8"?>
<Types xmlns="http://schemas.openxmlformats.org/package/2006/content-types">
  <Default Extension="gi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handoutMasterIdLst>
    <p:handoutMasterId r:id="rId18"/>
  </p:handoutMasterIdLst>
  <p:sldIdLst>
    <p:sldId id="472" r:id="rId2"/>
    <p:sldId id="706" r:id="rId3"/>
    <p:sldId id="707" r:id="rId4"/>
    <p:sldId id="708" r:id="rId5"/>
    <p:sldId id="709" r:id="rId6"/>
    <p:sldId id="710" r:id="rId7"/>
    <p:sldId id="711" r:id="rId8"/>
    <p:sldId id="712" r:id="rId9"/>
    <p:sldId id="713" r:id="rId10"/>
    <p:sldId id="714" r:id="rId11"/>
    <p:sldId id="715" r:id="rId12"/>
    <p:sldId id="716" r:id="rId13"/>
    <p:sldId id="717" r:id="rId14"/>
    <p:sldId id="718" r:id="rId15"/>
    <p:sldId id="589" r:id="rId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84F70"/>
    <a:srgbClr val="3C9BD5"/>
    <a:srgbClr val="7DCFF4"/>
    <a:srgbClr val="00ADEF"/>
    <a:srgbClr val="74C042"/>
    <a:srgbClr val="3D5052"/>
    <a:srgbClr val="292929"/>
    <a:srgbClr val="C17A48"/>
    <a:srgbClr val="D13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0" autoAdjust="0"/>
    <p:restoredTop sz="93525" autoAdjust="0"/>
  </p:normalViewPr>
  <p:slideViewPr>
    <p:cSldViewPr snapToGrid="0">
      <p:cViewPr varScale="1">
        <p:scale>
          <a:sx n="109" d="100"/>
          <a:sy n="109" d="100"/>
        </p:scale>
        <p:origin x="75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80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6B76A1-3653-43A3-94F3-AB5928A84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0AED9-4B3C-48BA-9A6C-0C80F6B26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74853-1A65-4533-B92F-57EE2114E4A3}" type="datetimeFigureOut">
              <a:rPr lang="en-NL" smtClean="0"/>
              <a:t>06/10/2022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71254-4DAA-4F6D-8341-DBF47688D7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32501-5AC5-4F04-8D4F-4DA91CD7D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C4A7C-5B0A-44F1-8069-FBBF2FC907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4529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6E65-39D1-43D5-8D16-A84B33AC740B}" type="datetimeFigureOut">
              <a:rPr lang="en-NL" smtClean="0"/>
              <a:t>06/10/2022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7779C-EC39-4255-A931-112C84C41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66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5125" y="1771650"/>
            <a:ext cx="8502650" cy="4783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3E3B8-E94C-FC49-B19F-0FD4284EB9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3786" y="372538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>
              <a:defRPr cap="all" baseline="0">
                <a:solidFill>
                  <a:srgbClr val="184F7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A9A678-CC94-4F8F-B0B6-5DA5A40226E3}"/>
              </a:ext>
            </a:extLst>
          </p:cNvPr>
          <p:cNvGrpSpPr/>
          <p:nvPr userDrawn="1"/>
        </p:nvGrpSpPr>
        <p:grpSpPr>
          <a:xfrm flipH="1">
            <a:off x="0" y="6624741"/>
            <a:ext cx="12192000" cy="233274"/>
            <a:chOff x="0" y="6452253"/>
            <a:chExt cx="12192000" cy="293745"/>
          </a:xfrm>
          <a:solidFill>
            <a:srgbClr val="015CA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F26ED5-04CE-45FC-8B06-DC4F1FAF1308}"/>
                </a:ext>
              </a:extLst>
            </p:cNvPr>
            <p:cNvSpPr/>
            <p:nvPr/>
          </p:nvSpPr>
          <p:spPr bwMode="auto">
            <a:xfrm>
              <a:off x="0" y="6533007"/>
              <a:ext cx="12192000" cy="21299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B3054-E878-4ED5-AB8D-D7C2A1FD33F4}"/>
                </a:ext>
              </a:extLst>
            </p:cNvPr>
            <p:cNvSpPr/>
            <p:nvPr userDrawn="1"/>
          </p:nvSpPr>
          <p:spPr bwMode="auto">
            <a:xfrm>
              <a:off x="0" y="6452253"/>
              <a:ext cx="12192000" cy="5757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</p:grpSp>
      <p:sp>
        <p:nvSpPr>
          <p:cNvPr id="69" name="Rectangle 20">
            <a:extLst>
              <a:ext uri="{FF2B5EF4-FFF2-40B4-BE49-F238E27FC236}">
                <a16:creationId xmlns:a16="http://schemas.microsoft.com/office/drawing/2014/main" id="{0240543E-428C-44D7-B34A-30B595916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69900" cy="130981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  <p:sp>
        <p:nvSpPr>
          <p:cNvPr id="70" name="Rectangle 20">
            <a:extLst>
              <a:ext uri="{FF2B5EF4-FFF2-40B4-BE49-F238E27FC236}">
                <a16:creationId xmlns:a16="http://schemas.microsoft.com/office/drawing/2014/main" id="{BB74AF20-54AA-45DC-8D54-36891DCC17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900" y="0"/>
            <a:ext cx="1819275" cy="809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4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70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3"/>
          <p:cNvSpPr/>
          <p:nvPr userDrawn="1"/>
        </p:nvSpPr>
        <p:spPr>
          <a:xfrm>
            <a:off x="838201" y="2"/>
            <a:ext cx="3689838" cy="254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60" name="Titel 1"/>
          <p:cNvSpPr>
            <a:spLocks noGrp="1"/>
          </p:cNvSpPr>
          <p:nvPr>
            <p:ph type="title"/>
          </p:nvPr>
        </p:nvSpPr>
        <p:spPr>
          <a:xfrm>
            <a:off x="838200" y="372538"/>
            <a:ext cx="10401186" cy="6336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3278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6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itel 1"/>
          <p:cNvSpPr>
            <a:spLocks noGrp="1"/>
          </p:cNvSpPr>
          <p:nvPr>
            <p:ph type="title" hasCustomPrompt="1"/>
          </p:nvPr>
        </p:nvSpPr>
        <p:spPr>
          <a:xfrm>
            <a:off x="960408" y="1010211"/>
            <a:ext cx="10345265" cy="1275788"/>
          </a:xfrm>
          <a:prstGeom prst="rect">
            <a:avLst/>
          </a:prstGeom>
        </p:spPr>
        <p:txBody>
          <a:bodyPr/>
          <a:lstStyle>
            <a:lvl1pPr algn="ctr">
              <a:defRPr lang="nl-NL" sz="9600" kern="1200" cap="all" baseline="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684" y="3441615"/>
            <a:ext cx="9384632" cy="14311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4667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9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5" r:id="rId3"/>
    <p:sldLayoutId id="214748368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4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wsdatalab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117" y="1457700"/>
            <a:ext cx="9889386" cy="1023669"/>
          </a:xfrm>
        </p:spPr>
        <p:txBody>
          <a:bodyPr/>
          <a:lstStyle/>
          <a:p>
            <a:pPr algn="l"/>
            <a:r>
              <a:rPr lang="en-US" sz="5400" dirty="0"/>
              <a:t>workshop</a:t>
            </a:r>
            <a:endParaRPr lang="nl-NL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4061" y="2932049"/>
            <a:ext cx="6596067" cy="3169047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Traffic sign detection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nl-NL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38A318-653E-4BF6-B9D2-9DF68F15BDEF}"/>
              </a:ext>
            </a:extLst>
          </p:cNvPr>
          <p:cNvCxnSpPr>
            <a:cxnSpLocks/>
          </p:cNvCxnSpPr>
          <p:nvPr/>
        </p:nvCxnSpPr>
        <p:spPr>
          <a:xfrm>
            <a:off x="2121527" y="2867428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Image result for rijkslogo">
            <a:extLst>
              <a:ext uri="{FF2B5EF4-FFF2-40B4-BE49-F238E27FC236}">
                <a16:creationId xmlns:a16="http://schemas.microsoft.com/office/drawing/2014/main" id="{F520CD0D-DAFD-4F43-B1C8-6E73F8BCB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8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3">
            <a:extLst>
              <a:ext uri="{FF2B5EF4-FFF2-40B4-BE49-F238E27FC236}">
                <a16:creationId xmlns:a16="http://schemas.microsoft.com/office/drawing/2014/main" id="{D9EFA917-4A60-4BFD-AE7F-C4084AF02FFE}"/>
              </a:ext>
            </a:extLst>
          </p:cNvPr>
          <p:cNvSpPr txBox="1"/>
          <p:nvPr/>
        </p:nvSpPr>
        <p:spPr>
          <a:xfrm>
            <a:off x="2464947" y="4272677"/>
            <a:ext cx="5326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Vijfde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Trainen</a:t>
            </a:r>
            <a:r>
              <a:rPr lang="en-US" dirty="0"/>
              <a:t> van het model</a:t>
            </a:r>
          </a:p>
          <a:p>
            <a:r>
              <a:rPr lang="en-US" b="1" dirty="0" err="1"/>
              <a:t>Vraag</a:t>
            </a:r>
            <a:r>
              <a:rPr lang="en-US" dirty="0"/>
              <a:t>: </a:t>
            </a:r>
          </a:p>
          <a:p>
            <a:r>
              <a:rPr lang="en-US" dirty="0"/>
              <a:t>- </a:t>
            </a:r>
            <a:r>
              <a:rPr lang="en-US" dirty="0" err="1"/>
              <a:t>Verander</a:t>
            </a:r>
            <a:r>
              <a:rPr lang="en-US" dirty="0"/>
              <a:t> in de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begint</a:t>
            </a:r>
            <a:r>
              <a:rPr lang="en-US" dirty="0"/>
              <a:t> met for </a:t>
            </a:r>
            <a:r>
              <a:rPr lang="en-US" dirty="0" err="1"/>
              <a:t>i</a:t>
            </a:r>
            <a:r>
              <a:rPr lang="en-US" dirty="0"/>
              <a:t> in range(201).., </a:t>
            </a:r>
            <a:r>
              <a:rPr lang="en-US" dirty="0" err="1"/>
              <a:t>onder</a:t>
            </a:r>
            <a:r>
              <a:rPr lang="en-US" dirty="0"/>
              <a:t> het kopje training, de 10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of </a:t>
            </a:r>
            <a:r>
              <a:rPr lang="en-US" dirty="0" err="1"/>
              <a:t>kleiner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Verander</a:t>
            </a:r>
            <a:r>
              <a:rPr lang="en-US" dirty="0"/>
              <a:t> de 201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Wat </a:t>
            </a:r>
            <a:r>
              <a:rPr lang="en-US" dirty="0" err="1">
                <a:solidFill>
                  <a:srgbClr val="FF0000"/>
                </a:solidFill>
              </a:rPr>
              <a:t>zie</a:t>
            </a:r>
            <a:r>
              <a:rPr lang="en-US" dirty="0">
                <a:solidFill>
                  <a:srgbClr val="FF0000"/>
                </a:solidFill>
              </a:rPr>
              <a:t> je </a:t>
            </a:r>
            <a:r>
              <a:rPr lang="en-US" dirty="0" err="1">
                <a:solidFill>
                  <a:srgbClr val="FF0000"/>
                </a:solidFill>
              </a:rPr>
              <a:t>bij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beide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veranderingen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gebeuren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endParaRPr lang="en-US" dirty="0"/>
          </a:p>
        </p:txBody>
      </p:sp>
      <p:pic>
        <p:nvPicPr>
          <p:cNvPr id="4" name="Afbeelding 2">
            <a:extLst>
              <a:ext uri="{FF2B5EF4-FFF2-40B4-BE49-F238E27FC236}">
                <a16:creationId xmlns:a16="http://schemas.microsoft.com/office/drawing/2014/main" id="{0FD11150-6B1A-4D37-AB0B-91FDC576D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8" b="4337"/>
          <a:stretch/>
        </p:blipFill>
        <p:spPr>
          <a:xfrm>
            <a:off x="2464947" y="1130487"/>
            <a:ext cx="8084820" cy="3105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BE9F37F8-A288-451C-A096-3FDC414FF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0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3">
            <a:extLst>
              <a:ext uri="{FF2B5EF4-FFF2-40B4-BE49-F238E27FC236}">
                <a16:creationId xmlns:a16="http://schemas.microsoft.com/office/drawing/2014/main" id="{91D246F5-785E-42BD-A005-D489E80B4035}"/>
              </a:ext>
            </a:extLst>
          </p:cNvPr>
          <p:cNvSpPr txBox="1"/>
          <p:nvPr/>
        </p:nvSpPr>
        <p:spPr>
          <a:xfrm>
            <a:off x="2081490" y="5008134"/>
            <a:ext cx="5326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Zesde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r>
              <a:rPr lang="en-US" dirty="0"/>
              <a:t>Het model </a:t>
            </a:r>
            <a:r>
              <a:rPr lang="en-US" dirty="0" err="1"/>
              <a:t>toepassen</a:t>
            </a:r>
            <a:r>
              <a:rPr lang="en-US" dirty="0"/>
              <a:t> op train-</a:t>
            </a:r>
            <a:r>
              <a:rPr lang="en-US" dirty="0" err="1"/>
              <a:t>afbeeldingen</a:t>
            </a:r>
            <a:br>
              <a:rPr lang="en-US" dirty="0"/>
            </a:br>
            <a:endParaRPr lang="en-US" dirty="0"/>
          </a:p>
          <a:p>
            <a:r>
              <a:rPr lang="en-US" b="1" dirty="0" err="1"/>
              <a:t>Vraag</a:t>
            </a:r>
            <a:r>
              <a:rPr lang="en-US" dirty="0"/>
              <a:t>: </a:t>
            </a:r>
          </a:p>
          <a:p>
            <a:r>
              <a:rPr lang="en-US" dirty="0"/>
              <a:t>Wat is het percentage </a:t>
            </a:r>
            <a:r>
              <a:rPr lang="en-US" dirty="0" err="1"/>
              <a:t>nauwkeurigheid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eruitkomt</a:t>
            </a:r>
            <a:r>
              <a:rPr lang="en-US" dirty="0"/>
              <a:t>?</a:t>
            </a:r>
          </a:p>
        </p:txBody>
      </p:sp>
      <p:pic>
        <p:nvPicPr>
          <p:cNvPr id="4" name="Afbeelding 1">
            <a:extLst>
              <a:ext uri="{FF2B5EF4-FFF2-40B4-BE49-F238E27FC236}">
                <a16:creationId xmlns:a16="http://schemas.microsoft.com/office/drawing/2014/main" id="{E9016498-3185-47BE-8A4B-DB31A41CB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" r="2331" b="32899"/>
          <a:stretch/>
        </p:blipFill>
        <p:spPr>
          <a:xfrm>
            <a:off x="2854921" y="1408744"/>
            <a:ext cx="6332221" cy="300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BD437953-EA0C-4382-BF49-CE34952D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5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3">
            <a:extLst>
              <a:ext uri="{FF2B5EF4-FFF2-40B4-BE49-F238E27FC236}">
                <a16:creationId xmlns:a16="http://schemas.microsoft.com/office/drawing/2014/main" id="{4270A2B6-6874-4282-9188-9590F6276601}"/>
              </a:ext>
            </a:extLst>
          </p:cNvPr>
          <p:cNvSpPr txBox="1"/>
          <p:nvPr/>
        </p:nvSpPr>
        <p:spPr>
          <a:xfrm>
            <a:off x="2339586" y="4731136"/>
            <a:ext cx="532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Zevende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r>
              <a:rPr lang="en-US" dirty="0"/>
              <a:t>Het model </a:t>
            </a:r>
            <a:r>
              <a:rPr lang="en-US" dirty="0" err="1"/>
              <a:t>toepassen</a:t>
            </a:r>
            <a:r>
              <a:rPr lang="en-US" dirty="0"/>
              <a:t> op test </a:t>
            </a:r>
            <a:r>
              <a:rPr lang="en-US" dirty="0" err="1"/>
              <a:t>afbeeldingen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b="1" dirty="0" err="1"/>
              <a:t>Vraag</a:t>
            </a:r>
            <a:r>
              <a:rPr lang="en-US" dirty="0"/>
              <a:t>: </a:t>
            </a:r>
          </a:p>
          <a:p>
            <a:r>
              <a:rPr lang="en-US" dirty="0"/>
              <a:t>- Wat is het percentage </a:t>
            </a:r>
            <a:r>
              <a:rPr lang="en-US" dirty="0" err="1"/>
              <a:t>nauwkeurigheid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eruitkomt</a:t>
            </a:r>
            <a:r>
              <a:rPr lang="en-US" dirty="0"/>
              <a:t>?</a:t>
            </a:r>
          </a:p>
          <a:p>
            <a:r>
              <a:rPr lang="en-US" dirty="0"/>
              <a:t>- Wat is het </a:t>
            </a:r>
            <a:r>
              <a:rPr lang="en-US" dirty="0" err="1"/>
              <a:t>verschil</a:t>
            </a:r>
            <a:r>
              <a:rPr lang="en-US" dirty="0"/>
              <a:t> met de </a:t>
            </a:r>
            <a:r>
              <a:rPr lang="en-US" dirty="0" err="1"/>
              <a:t>vorige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?</a:t>
            </a:r>
          </a:p>
        </p:txBody>
      </p:sp>
      <p:pic>
        <p:nvPicPr>
          <p:cNvPr id="4" name="Afbeelding 2">
            <a:extLst>
              <a:ext uri="{FF2B5EF4-FFF2-40B4-BE49-F238E27FC236}">
                <a16:creationId xmlns:a16="http://schemas.microsoft.com/office/drawing/2014/main" id="{EA266FC9-9821-41E3-B835-9967D3B5C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" b="18300"/>
          <a:stretch/>
        </p:blipFill>
        <p:spPr>
          <a:xfrm>
            <a:off x="2423406" y="1078404"/>
            <a:ext cx="7909560" cy="353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DB5A2E5B-68E7-44BC-8E4F-34384B2EB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4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final</a:t>
            </a:r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1D5E33D-DCF1-410D-BDA4-4340FDFB2D20}"/>
              </a:ext>
            </a:extLst>
          </p:cNvPr>
          <p:cNvSpPr txBox="1">
            <a:spLocks/>
          </p:cNvSpPr>
          <p:nvPr/>
        </p:nvSpPr>
        <p:spPr>
          <a:xfrm>
            <a:off x="2181769" y="2171246"/>
            <a:ext cx="8575118" cy="5061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Eindvraag</a:t>
            </a:r>
            <a:r>
              <a:rPr lang="en-US" b="1" dirty="0"/>
              <a:t>: </a:t>
            </a:r>
          </a:p>
          <a:p>
            <a:pPr marL="0" indent="0">
              <a:buNone/>
            </a:pPr>
            <a:r>
              <a:rPr lang="en-US" dirty="0" err="1"/>
              <a:t>Probeer</a:t>
            </a:r>
            <a:r>
              <a:rPr lang="en-US" dirty="0"/>
              <a:t> de </a:t>
            </a:r>
            <a:r>
              <a:rPr lang="en-US" dirty="0" err="1"/>
              <a:t>resolutie</a:t>
            </a:r>
            <a:r>
              <a:rPr lang="en-US" dirty="0"/>
              <a:t> van de </a:t>
            </a:r>
            <a:r>
              <a:rPr lang="en-US" dirty="0" err="1"/>
              <a:t>afbeeldingen</a:t>
            </a:r>
            <a:r>
              <a:rPr lang="en-US" dirty="0"/>
              <a:t> te </a:t>
            </a:r>
            <a:r>
              <a:rPr lang="en-US" dirty="0" err="1"/>
              <a:t>verhogen</a:t>
            </a:r>
            <a:r>
              <a:rPr lang="en-US" dirty="0"/>
              <a:t>, in de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begint</a:t>
            </a:r>
            <a:r>
              <a:rPr lang="en-US" dirty="0"/>
              <a:t> met ‘# resize image’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vervolgens</a:t>
            </a:r>
            <a:r>
              <a:rPr lang="en-US" dirty="0"/>
              <a:t> </a:t>
            </a:r>
            <a:r>
              <a:rPr lang="en-US" dirty="0" err="1"/>
              <a:t>opnieuw</a:t>
            </a:r>
            <a:r>
              <a:rPr lang="en-US" dirty="0"/>
              <a:t> te </a:t>
            </a:r>
            <a:r>
              <a:rPr lang="en-US" dirty="0" err="1"/>
              <a:t>trainen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Wat </a:t>
            </a:r>
            <a:r>
              <a:rPr lang="en-US" dirty="0" err="1">
                <a:solidFill>
                  <a:srgbClr val="FF0000"/>
                </a:solidFill>
              </a:rPr>
              <a:t>zie</a:t>
            </a:r>
            <a:r>
              <a:rPr lang="en-US" dirty="0">
                <a:solidFill>
                  <a:srgbClr val="FF0000"/>
                </a:solidFill>
              </a:rPr>
              <a:t> je met de loss </a:t>
            </a:r>
            <a:r>
              <a:rPr lang="en-US" dirty="0" err="1">
                <a:solidFill>
                  <a:srgbClr val="FF0000"/>
                </a:solidFill>
              </a:rPr>
              <a:t>gebeuren</a:t>
            </a:r>
            <a:r>
              <a:rPr lang="en-US" dirty="0">
                <a:solidFill>
                  <a:srgbClr val="FF0000"/>
                </a:solidFill>
              </a:rPr>
              <a:t>? Hoe </a:t>
            </a:r>
            <a:r>
              <a:rPr lang="en-US" dirty="0" err="1">
                <a:solidFill>
                  <a:srgbClr val="FF0000"/>
                </a:solidFill>
              </a:rPr>
              <a:t>kan</a:t>
            </a:r>
            <a:r>
              <a:rPr lang="en-US" dirty="0">
                <a:solidFill>
                  <a:srgbClr val="FF0000"/>
                </a:solidFill>
              </a:rPr>
              <a:t> je </a:t>
            </a:r>
            <a:r>
              <a:rPr lang="en-US" dirty="0" err="1">
                <a:solidFill>
                  <a:srgbClr val="FF0000"/>
                </a:solidFill>
              </a:rPr>
              <a:t>dat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verklaren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6" name="Afbeelding 31">
            <a:extLst>
              <a:ext uri="{FF2B5EF4-FFF2-40B4-BE49-F238E27FC236}">
                <a16:creationId xmlns:a16="http://schemas.microsoft.com/office/drawing/2014/main" id="{BA83FC69-F3F8-4AA9-AB2B-1E4A8E683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9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B7F7E0FF-39B2-4165-AB8D-7A660B138A0A}"/>
              </a:ext>
            </a:extLst>
          </p:cNvPr>
          <p:cNvSpPr txBox="1">
            <a:spLocks/>
          </p:cNvSpPr>
          <p:nvPr/>
        </p:nvSpPr>
        <p:spPr>
          <a:xfrm>
            <a:off x="1784795" y="1587419"/>
            <a:ext cx="8302910" cy="532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sz="2000" dirty="0" err="1">
                <a:latin typeface="Segoe UI Light" panose="020B0502040204020203" pitchFamily="34" charset="0"/>
              </a:rPr>
              <a:t>Voorspelling</a:t>
            </a:r>
            <a:r>
              <a:rPr lang="en-US" sz="2000" dirty="0"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</a:rPr>
              <a:t>doen</a:t>
            </a:r>
            <a:r>
              <a:rPr lang="en-US" sz="2000" dirty="0">
                <a:latin typeface="Segoe UI Light" panose="020B0502040204020203" pitchFamily="34" charset="0"/>
              </a:rPr>
              <a:t> van object op </a:t>
            </a:r>
            <a:r>
              <a:rPr lang="en-US" sz="2000" dirty="0" err="1">
                <a:latin typeface="Segoe UI Light" panose="020B0502040204020203" pitchFamily="34" charset="0"/>
              </a:rPr>
              <a:t>afbeelding</a:t>
            </a:r>
            <a:r>
              <a:rPr lang="en-US" sz="2000" dirty="0">
                <a:latin typeface="Segoe UI Light" panose="020B0502040204020203" pitchFamily="34" charset="0"/>
              </a:rPr>
              <a:t>, </a:t>
            </a:r>
            <a:r>
              <a:rPr lang="en-US" sz="2000" dirty="0" err="1">
                <a:latin typeface="Segoe UI Light" panose="020B0502040204020203" pitchFamily="34" charset="0"/>
              </a:rPr>
              <a:t>klinkt</a:t>
            </a:r>
            <a:r>
              <a:rPr lang="en-US" sz="2000" dirty="0"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</a:rPr>
              <a:t>dit</a:t>
            </a:r>
            <a:r>
              <a:rPr lang="en-US" sz="2000" dirty="0"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</a:rPr>
              <a:t>logisch</a:t>
            </a:r>
            <a:r>
              <a:rPr lang="en-US" sz="2000" dirty="0">
                <a:latin typeface="Segoe UI Light" panose="020B0502040204020203" pitchFamily="34" charset="0"/>
              </a:rPr>
              <a:t>?</a:t>
            </a:r>
          </a:p>
          <a:p>
            <a:pPr>
              <a:buClr>
                <a:srgbClr val="0070C0"/>
              </a:buClr>
              <a:buSzPct val="80000"/>
              <a:buFont typeface="Arial" panose="020B0604020202020204" pitchFamily="34" charset="0"/>
              <a:buAutoNum type="arabicPeriod"/>
            </a:pPr>
            <a:endParaRPr lang="en-US" sz="19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0070C0"/>
                </a:solidFill>
              </a:rPr>
              <a:t>              </a:t>
            </a: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B0C203C-FCE8-4DA4-8A72-9D5D2C1DB4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52" y="2298884"/>
            <a:ext cx="3985735" cy="3645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52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uniform posing for a picture&#10;&#10;Description automatically generated">
            <a:extLst>
              <a:ext uri="{FF2B5EF4-FFF2-40B4-BE49-F238E27FC236}">
                <a16:creationId xmlns:a16="http://schemas.microsoft.com/office/drawing/2014/main" id="{F3183AAC-4219-4CC4-AFAD-F4BA08515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6" b="11294"/>
          <a:stretch/>
        </p:blipFill>
        <p:spPr>
          <a:xfrm>
            <a:off x="117" y="0"/>
            <a:ext cx="12191883" cy="685799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723CFE1-2828-4EF1-8A86-E3C278697BD4}"/>
              </a:ext>
            </a:extLst>
          </p:cNvPr>
          <p:cNvSpPr txBox="1"/>
          <p:nvPr/>
        </p:nvSpPr>
        <p:spPr>
          <a:xfrm>
            <a:off x="-8" y="3167640"/>
            <a:ext cx="12199957" cy="523220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chemeClr val="bg1"/>
                </a:solidFill>
              </a:rPr>
              <a:t>Datalab</a:t>
            </a:r>
            <a:r>
              <a:rPr lang="en-US" sz="2800" i="1" dirty="0">
                <a:solidFill>
                  <a:schemeClr val="bg1"/>
                </a:solidFill>
              </a:rPr>
              <a:t> @ Rijkswaterstaat</a:t>
            </a:r>
            <a:endParaRPr lang="en-NL" sz="28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B88415-B362-4CD7-AF25-830ADA8467C8}"/>
                  </a:ext>
                </a:extLst>
              </p:cNvPr>
              <p:cNvSpPr txBox="1"/>
              <p:nvPr/>
            </p:nvSpPr>
            <p:spPr>
              <a:xfrm>
                <a:off x="4903862" y="6211668"/>
                <a:ext cx="7288021" cy="646331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𝑓𝑎𝑐𝑒</m:t>
                      </m:r>
                      <m:r>
                        <a:rPr kumimoji="0" lang="en-GB" sz="3600" b="0" i="1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𝑖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𝑆𝑉𝑀</m:t>
                      </m:r>
                      <m:d>
                        <m:dPr>
                          <m:ctrlPr>
                            <a:rPr kumimoji="0" lang="en-US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Black" panose="020B0A02040204020203" pitchFamily="34" charset="0"/>
                            </a:rPr>
                          </m:ctrlPr>
                        </m:dPr>
                        <m:e>
                          <m:r>
                            <a:rPr kumimoji="0" lang="en-GB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Black" panose="020B0A02040204020203" pitchFamily="34" charset="0"/>
                            </a:rPr>
                            <m:t>𝐻𝑂𝐺</m:t>
                          </m:r>
                          <m:r>
                            <a:rPr kumimoji="0" lang="en-GB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Black" panose="020B0A02040204020203" pitchFamily="34" charset="0"/>
                            </a:rPr>
                            <m:t>(</m:t>
                          </m:r>
                          <m:r>
                            <a:rPr kumimoji="0" lang="en-GB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Black" panose="020B0A02040204020203" pitchFamily="34" charset="0"/>
                            </a:rPr>
                            <m:t>𝐹𝐴𝐶𝐸𝑆</m:t>
                          </m:r>
                          <m:d>
                            <m:dPr>
                              <m:ctrlPr>
                                <a:rPr kumimoji="0" lang="en-GB" sz="3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Black" panose="020B0A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GB" sz="3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Black" panose="020B0A02040204020203" pitchFamily="34" charset="0"/>
                                </a:rPr>
                                <m:t>𝑅𝐺𝐵</m:t>
                              </m:r>
                            </m:e>
                          </m:d>
                          <m:r>
                            <a:rPr kumimoji="0" lang="en-GB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Black" panose="020B0A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B88415-B362-4CD7-AF25-830ADA846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862" y="6211668"/>
                <a:ext cx="728802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Image result for rijkslogo">
            <a:extLst>
              <a:ext uri="{FF2B5EF4-FFF2-40B4-BE49-F238E27FC236}">
                <a16:creationId xmlns:a16="http://schemas.microsoft.com/office/drawing/2014/main" id="{CF6B3CDF-4043-42DA-874F-4469CE318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8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workshop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662BD-2DB5-4F90-9DA1-AF3B839CA3F2}"/>
              </a:ext>
            </a:extLst>
          </p:cNvPr>
          <p:cNvSpPr txBox="1">
            <a:spLocks/>
          </p:cNvSpPr>
          <p:nvPr/>
        </p:nvSpPr>
        <p:spPr>
          <a:xfrm>
            <a:off x="1622021" y="2163240"/>
            <a:ext cx="8302910" cy="32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r>
              <a:rPr lang="en-US" sz="26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Verkeersborden</a:t>
            </a:r>
            <a:r>
              <a:rPr lang="en-US" sz="26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herkennen</a:t>
            </a:r>
            <a:r>
              <a:rPr lang="en-US" sz="26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d.m.v</a:t>
            </a:r>
            <a:r>
              <a:rPr lang="en-US" sz="2600" dirty="0">
                <a:solidFill>
                  <a:schemeClr val="tx1"/>
                </a:solidFill>
                <a:latin typeface="Segoe UI Light" panose="020B0502040204020203" pitchFamily="34" charset="0"/>
              </a:rPr>
              <a:t>. </a:t>
            </a:r>
            <a:r>
              <a:rPr lang="en-US" sz="26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neuraal</a:t>
            </a:r>
            <a:r>
              <a:rPr lang="en-US" sz="26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netwerk</a:t>
            </a:r>
            <a:endParaRPr lang="en-US" sz="26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sz="26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None/>
            </a:pP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-   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Afbeeldingen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inladen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bekijken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) </a:t>
            </a:r>
          </a:p>
          <a:p>
            <a:pPr marL="114300" indent="0">
              <a:buClr>
                <a:srgbClr val="0070C0"/>
              </a:buClr>
              <a:buSzPct val="80000"/>
              <a:buNone/>
            </a:pP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None/>
            </a:pP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-   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Neuraal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netwerk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maken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trainen</a:t>
            </a: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None/>
            </a:pP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-    Het model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toepassen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op de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testafbeeldingen</a:t>
            </a: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  <a:buFont typeface="Arial"/>
              <a:buAutoNum type="arabicPeriod"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</a:rPr>
              <a:t>              </a:t>
            </a: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5" descr="C:\Users\selsl\AppData\Local\Microsoft\Windows\Temporary Internet Files\Content.IE5\S8SWYGHC\Nederlands_verkeersbord_J16.svg[1].png">
            <a:extLst>
              <a:ext uri="{FF2B5EF4-FFF2-40B4-BE49-F238E27FC236}">
                <a16:creationId xmlns:a16="http://schemas.microsoft.com/office/drawing/2014/main" id="{FE3058C3-24B3-4CEA-9928-56E72AAE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18" y="3004973"/>
            <a:ext cx="2070953" cy="177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9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workshop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D10EF2B-8818-46F8-9FA9-97FB21DE994C}"/>
              </a:ext>
            </a:extLst>
          </p:cNvPr>
          <p:cNvSpPr txBox="1">
            <a:spLocks/>
          </p:cNvSpPr>
          <p:nvPr/>
        </p:nvSpPr>
        <p:spPr>
          <a:xfrm>
            <a:off x="1721286" y="1187430"/>
            <a:ext cx="8520600" cy="501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None/>
            </a:pPr>
            <a:endParaRPr lang="en-US" sz="2400" dirty="0">
              <a:latin typeface="Segoe UI Light" panose="020B0502040204020203" pitchFamily="34" charset="0"/>
            </a:endParaRPr>
          </a:p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>
                <a:latin typeface="Segoe UI Light" panose="020B0502040204020203" pitchFamily="34" charset="0"/>
              </a:rPr>
              <a:t>Ga </a:t>
            </a:r>
            <a:r>
              <a:rPr lang="en-US" sz="2400" dirty="0" err="1">
                <a:latin typeface="Segoe UI Light" panose="020B0502040204020203" pitchFamily="34" charset="0"/>
              </a:rPr>
              <a:t>naar</a:t>
            </a:r>
            <a:r>
              <a:rPr lang="en-US" sz="2400" dirty="0">
                <a:latin typeface="Segoe UI Light" panose="020B0502040204020203" pitchFamily="34" charset="0"/>
              </a:rPr>
              <a:t>: </a:t>
            </a:r>
            <a:r>
              <a:rPr lang="en-US" sz="2400" dirty="0">
                <a:latin typeface="Segoe UI Light" panose="020B0502040204020203" pitchFamily="34" charset="0"/>
                <a:hlinkClick r:id="rId2"/>
              </a:rPr>
              <a:t>https://github.com/rwsdatalab</a:t>
            </a:r>
            <a:endParaRPr lang="en-US" sz="2400" dirty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Font typeface="+mj-lt"/>
              <a:buAutoNum type="arabicPeriod"/>
            </a:pPr>
            <a:endParaRPr lang="en-US" sz="2400" dirty="0">
              <a:latin typeface="Segoe UI Light" panose="020B0502040204020203" pitchFamily="34" charset="0"/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>
                <a:latin typeface="Segoe UI Light" panose="020B0502040204020203" pitchFamily="34" charset="0"/>
              </a:rPr>
              <a:t>2. </a:t>
            </a:r>
            <a:r>
              <a:rPr lang="nl-NL" dirty="0">
                <a:latin typeface="Segoe UI Light" panose="020B0502040204020203" pitchFamily="34" charset="0"/>
              </a:rPr>
              <a:t>Er opent zich een homescherm van </a:t>
            </a:r>
            <a:r>
              <a:rPr lang="nl-NL" dirty="0" err="1">
                <a:latin typeface="Segoe UI Light" panose="020B0502040204020203" pitchFamily="34" charset="0"/>
              </a:rPr>
              <a:t>colab</a:t>
            </a:r>
            <a:r>
              <a:rPr lang="nl-NL" dirty="0">
                <a:latin typeface="Segoe UI Light" panose="020B0502040204020203" pitchFamily="34" charset="0"/>
              </a:rPr>
              <a:t>, open 1) Verkeersborden Classificeren</a:t>
            </a:r>
            <a:br>
              <a:rPr lang="nl-NL" dirty="0">
                <a:latin typeface="Segoe UI Light" panose="020B0502040204020203" pitchFamily="34" charset="0"/>
              </a:rPr>
            </a:br>
            <a:endParaRPr lang="en-US" b="1" dirty="0">
              <a:solidFill>
                <a:srgbClr val="0070C0"/>
              </a:solidFill>
              <a:latin typeface="Segoe UI Light" panose="020B0502040204020203" pitchFamily="34" charset="0"/>
            </a:endParaRPr>
          </a:p>
          <a:p>
            <a:pPr marL="114300" indent="0">
              <a:buFont typeface="Arial" panose="020B0604020202020204" pitchFamily="34" charset="0"/>
              <a:buNone/>
            </a:pPr>
            <a:endParaRPr lang="en-US" sz="3600" b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en-US" sz="3600" b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70260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assignment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4C9E10F-4D30-4235-922A-569533DEC83D}"/>
              </a:ext>
            </a:extLst>
          </p:cNvPr>
          <p:cNvSpPr txBox="1">
            <a:spLocks/>
          </p:cNvSpPr>
          <p:nvPr/>
        </p:nvSpPr>
        <p:spPr>
          <a:xfrm>
            <a:off x="1465904" y="1808937"/>
            <a:ext cx="8520600" cy="4555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None/>
            </a:pPr>
            <a:r>
              <a:rPr lang="en-US" sz="2400" dirty="0">
                <a:latin typeface="Segoe UI Light" panose="020B0502040204020203" pitchFamily="34" charset="0"/>
              </a:rPr>
              <a:t>1. Lees de </a:t>
            </a:r>
            <a:r>
              <a:rPr lang="en-US" sz="2400" dirty="0" err="1">
                <a:latin typeface="Segoe UI Light" panose="020B0502040204020203" pitchFamily="34" charset="0"/>
              </a:rPr>
              <a:t>tekst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aandachtig</a:t>
            </a:r>
            <a:r>
              <a:rPr lang="en-US" sz="2400" dirty="0">
                <a:latin typeface="Segoe UI Light" panose="020B0502040204020203" pitchFamily="34" charset="0"/>
              </a:rPr>
              <a:t> door. 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400" dirty="0">
              <a:latin typeface="Segoe UI Light" panose="020B0502040204020203" pitchFamily="34" charset="0"/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>
                <a:latin typeface="Segoe UI Light" panose="020B0502040204020203" pitchFamily="34" charset="0"/>
              </a:rPr>
              <a:t>2. </a:t>
            </a:r>
            <a:r>
              <a:rPr lang="en-US" sz="2400" dirty="0" err="1">
                <a:latin typeface="Segoe UI Light" panose="020B0502040204020203" pitchFamily="34" charset="0"/>
              </a:rPr>
              <a:t>Wanneer</a:t>
            </a:r>
            <a:r>
              <a:rPr lang="en-US" sz="2400" dirty="0">
                <a:latin typeface="Segoe UI Light" panose="020B0502040204020203" pitchFamily="34" charset="0"/>
              </a:rPr>
              <a:t> je </a:t>
            </a:r>
            <a:r>
              <a:rPr lang="en-US" sz="2400" dirty="0" err="1">
                <a:latin typeface="Segoe UI Light" panose="020B0502040204020203" pitchFamily="34" charset="0"/>
              </a:rPr>
              <a:t>bij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een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programmeerblokje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aan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komt</a:t>
            </a:r>
            <a:r>
              <a:rPr lang="en-US" sz="2400" dirty="0">
                <a:latin typeface="Segoe UI Light" panose="020B0502040204020203" pitchFamily="34" charset="0"/>
              </a:rPr>
              <a:t>: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400" dirty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</a:rPr>
              <a:t>Klik</a:t>
            </a:r>
            <a:r>
              <a:rPr lang="en-US" dirty="0">
                <a:latin typeface="Segoe UI Light" panose="020B0502040204020203" pitchFamily="34" charset="0"/>
              </a:rPr>
              <a:t> je op het </a:t>
            </a:r>
            <a:r>
              <a:rPr lang="en-US" dirty="0" err="1">
                <a:latin typeface="Segoe UI Light" panose="020B0502040204020203" pitchFamily="34" charset="0"/>
              </a:rPr>
              <a:t>programmeerblokje</a:t>
            </a:r>
            <a:r>
              <a:rPr lang="en-US" dirty="0">
                <a:latin typeface="Segoe UI Light" panose="020B0502040204020203" pitchFamily="34" charset="0"/>
              </a:rPr>
              <a:t>.  </a:t>
            </a:r>
          </a:p>
          <a:p>
            <a:pPr lvl="1">
              <a:buClr>
                <a:srgbClr val="0070C0"/>
              </a:buClr>
              <a:buFontTx/>
              <a:buChar char="-"/>
            </a:pPr>
            <a:endParaRPr lang="en-US" dirty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</a:rPr>
              <a:t>Vervolgens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druk</a:t>
            </a:r>
            <a:r>
              <a:rPr lang="en-US" dirty="0">
                <a:latin typeface="Segoe UI Light" panose="020B0502040204020203" pitchFamily="34" charset="0"/>
              </a:rPr>
              <a:t> je op run (</a:t>
            </a:r>
            <a:r>
              <a:rPr lang="en-US" dirty="0" err="1">
                <a:latin typeface="Segoe UI Light" panose="020B0502040204020203" pitchFamily="34" charset="0"/>
              </a:rPr>
              <a:t>bovenaan</a:t>
            </a:r>
            <a:r>
              <a:rPr lang="en-US" dirty="0">
                <a:latin typeface="Segoe UI Light" panose="020B0502040204020203" pitchFamily="34" charset="0"/>
              </a:rPr>
              <a:t>). </a:t>
            </a:r>
          </a:p>
          <a:p>
            <a:pPr lvl="1">
              <a:buClr>
                <a:srgbClr val="0070C0"/>
              </a:buClr>
              <a:buFontTx/>
              <a:buChar char="-"/>
            </a:pPr>
            <a:endParaRPr lang="en-US" dirty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</a:rPr>
              <a:t>Wacht</a:t>
            </a:r>
            <a:r>
              <a:rPr lang="en-US" dirty="0">
                <a:latin typeface="Segoe UI Light" panose="020B0502040204020203" pitchFamily="34" charset="0"/>
              </a:rPr>
              <a:t> even </a:t>
            </a:r>
            <a:r>
              <a:rPr lang="en-US" dirty="0" err="1">
                <a:latin typeface="Segoe UI Light" panose="020B0502040204020203" pitchFamily="34" charset="0"/>
              </a:rPr>
              <a:t>en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kijk</a:t>
            </a:r>
            <a:r>
              <a:rPr lang="en-US" dirty="0">
                <a:latin typeface="Segoe UI Light" panose="020B0502040204020203" pitchFamily="34" charset="0"/>
              </a:rPr>
              <a:t> wat </a:t>
            </a:r>
            <a:r>
              <a:rPr lang="en-US" dirty="0" err="1">
                <a:latin typeface="Segoe UI Light" panose="020B0502040204020203" pitchFamily="34" charset="0"/>
              </a:rPr>
              <a:t>er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gebeurt</a:t>
            </a:r>
            <a:r>
              <a:rPr lang="en-US" dirty="0">
                <a:latin typeface="Segoe UI Light" panose="020B0502040204020203" pitchFamily="34" charset="0"/>
              </a:rPr>
              <a:t>.  </a:t>
            </a:r>
          </a:p>
          <a:p>
            <a:pPr lvl="1">
              <a:buClr>
                <a:srgbClr val="0070C0"/>
              </a:buClr>
              <a:buFontTx/>
              <a:buChar char="-"/>
            </a:pPr>
            <a:endParaRPr lang="en-US" dirty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dirty="0">
                <a:latin typeface="Segoe UI Light" panose="020B0502040204020203" pitchFamily="34" charset="0"/>
              </a:rPr>
              <a:t>Is het </a:t>
            </a:r>
            <a:r>
              <a:rPr lang="en-US" dirty="0" err="1">
                <a:latin typeface="Segoe UI Light" panose="020B0502040204020203" pitchFamily="34" charset="0"/>
              </a:rPr>
              <a:t>programmeerblokje</a:t>
            </a:r>
            <a:r>
              <a:rPr lang="en-US" dirty="0">
                <a:latin typeface="Segoe UI Light" panose="020B0502040204020203" pitchFamily="34" charset="0"/>
              </a:rPr>
              <a:t> gerund? Ga </a:t>
            </a:r>
            <a:r>
              <a:rPr lang="en-US" dirty="0" err="1">
                <a:latin typeface="Segoe UI Light" panose="020B0502040204020203" pitchFamily="34" charset="0"/>
              </a:rPr>
              <a:t>dan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naar</a:t>
            </a:r>
            <a:r>
              <a:rPr lang="en-US" dirty="0">
                <a:latin typeface="Segoe UI Light" panose="020B0502040204020203" pitchFamily="34" charset="0"/>
              </a:rPr>
              <a:t> het </a:t>
            </a:r>
            <a:r>
              <a:rPr lang="en-US" dirty="0" err="1">
                <a:latin typeface="Segoe UI Light" panose="020B0502040204020203" pitchFamily="34" charset="0"/>
              </a:rPr>
              <a:t>volgende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programmeerblokje</a:t>
            </a:r>
            <a:r>
              <a:rPr lang="en-US" dirty="0">
                <a:latin typeface="Segoe UI Light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660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3" name="Afbeelding 1">
            <a:extLst>
              <a:ext uri="{FF2B5EF4-FFF2-40B4-BE49-F238E27FC236}">
                <a16:creationId xmlns:a16="http://schemas.microsoft.com/office/drawing/2014/main" id="{57391EDA-FB07-4689-8182-73338E3BA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8" t="11853" r="18656"/>
          <a:stretch/>
        </p:blipFill>
        <p:spPr>
          <a:xfrm>
            <a:off x="4182091" y="1205493"/>
            <a:ext cx="4450556" cy="4971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Rechte verbindingslijn met pijl 5">
            <a:extLst>
              <a:ext uri="{FF2B5EF4-FFF2-40B4-BE49-F238E27FC236}">
                <a16:creationId xmlns:a16="http://schemas.microsoft.com/office/drawing/2014/main" id="{44CA184C-FE03-4F2A-B2C3-E41A02433909}"/>
              </a:ext>
            </a:extLst>
          </p:cNvPr>
          <p:cNvCxnSpPr/>
          <p:nvPr/>
        </p:nvCxnSpPr>
        <p:spPr>
          <a:xfrm flipV="1">
            <a:off x="3431997" y="1891297"/>
            <a:ext cx="1493044" cy="8953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10">
            <a:extLst>
              <a:ext uri="{FF2B5EF4-FFF2-40B4-BE49-F238E27FC236}">
                <a16:creationId xmlns:a16="http://schemas.microsoft.com/office/drawing/2014/main" id="{DF1F80FA-440C-4DB0-AC73-7792ABF06AA3}"/>
              </a:ext>
            </a:extLst>
          </p:cNvPr>
          <p:cNvSpPr txBox="1"/>
          <p:nvPr/>
        </p:nvSpPr>
        <p:spPr>
          <a:xfrm>
            <a:off x="2046111" y="2123380"/>
            <a:ext cx="1557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Segoe UI Light" panose="020B0502040204020203" pitchFamily="34" charset="0"/>
              </a:rPr>
              <a:t>Druk op: run</a:t>
            </a:r>
          </a:p>
        </p:txBody>
      </p:sp>
      <p:sp>
        <p:nvSpPr>
          <p:cNvPr id="6" name="Tekstvak 11">
            <a:extLst>
              <a:ext uri="{FF2B5EF4-FFF2-40B4-BE49-F238E27FC236}">
                <a16:creationId xmlns:a16="http://schemas.microsoft.com/office/drawing/2014/main" id="{7E0E3337-743F-4DF5-92AA-686264EE4EC8}"/>
              </a:ext>
            </a:extLst>
          </p:cNvPr>
          <p:cNvSpPr txBox="1"/>
          <p:nvPr/>
        </p:nvSpPr>
        <p:spPr>
          <a:xfrm>
            <a:off x="8789791" y="3986707"/>
            <a:ext cx="220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Segoe UI Light" panose="020B0502040204020203" pitchFamily="34" charset="0"/>
              </a:rPr>
              <a:t>Selecteer het programmeerblokje</a:t>
            </a:r>
          </a:p>
        </p:txBody>
      </p:sp>
      <p:cxnSp>
        <p:nvCxnSpPr>
          <p:cNvPr id="7" name="Rechte verbindingslijn met pijl 12">
            <a:extLst>
              <a:ext uri="{FF2B5EF4-FFF2-40B4-BE49-F238E27FC236}">
                <a16:creationId xmlns:a16="http://schemas.microsoft.com/office/drawing/2014/main" id="{559D8C16-D570-4375-A09F-748CD940AE95}"/>
              </a:ext>
            </a:extLst>
          </p:cNvPr>
          <p:cNvCxnSpPr/>
          <p:nvPr/>
        </p:nvCxnSpPr>
        <p:spPr>
          <a:xfrm flipH="1" flipV="1">
            <a:off x="8168285" y="3391492"/>
            <a:ext cx="1243012" cy="2238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14">
            <a:extLst>
              <a:ext uri="{FF2B5EF4-FFF2-40B4-BE49-F238E27FC236}">
                <a16:creationId xmlns:a16="http://schemas.microsoft.com/office/drawing/2014/main" id="{A8ADC9BF-F594-460A-A252-C3198B26C05B}"/>
              </a:ext>
            </a:extLst>
          </p:cNvPr>
          <p:cNvSpPr/>
          <p:nvPr/>
        </p:nvSpPr>
        <p:spPr>
          <a:xfrm>
            <a:off x="4182094" y="2958098"/>
            <a:ext cx="4400549" cy="162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15">
            <a:extLst>
              <a:ext uri="{FF2B5EF4-FFF2-40B4-BE49-F238E27FC236}">
                <a16:creationId xmlns:a16="http://schemas.microsoft.com/office/drawing/2014/main" id="{B4BCAF3F-65A2-479D-BCD6-4196D606B472}"/>
              </a:ext>
            </a:extLst>
          </p:cNvPr>
          <p:cNvSpPr/>
          <p:nvPr/>
        </p:nvSpPr>
        <p:spPr>
          <a:xfrm>
            <a:off x="4996478" y="1586495"/>
            <a:ext cx="292894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80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Getting started</a:t>
            </a:r>
          </a:p>
        </p:txBody>
      </p:sp>
      <p:pic>
        <p:nvPicPr>
          <p:cNvPr id="3" name="Afbeelding 29">
            <a:extLst>
              <a:ext uri="{FF2B5EF4-FFF2-40B4-BE49-F238E27FC236}">
                <a16:creationId xmlns:a16="http://schemas.microsoft.com/office/drawing/2014/main" id="{3323DBB1-F4CC-4516-9EAD-D7782ABFD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b="3046"/>
          <a:stretch/>
        </p:blipFill>
        <p:spPr>
          <a:xfrm>
            <a:off x="2072640" y="1275282"/>
            <a:ext cx="8046720" cy="399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kstvak 30">
            <a:extLst>
              <a:ext uri="{FF2B5EF4-FFF2-40B4-BE49-F238E27FC236}">
                <a16:creationId xmlns:a16="http://schemas.microsoft.com/office/drawing/2014/main" id="{8EACF81F-A216-479D-B4BD-410AB0D58B58}"/>
              </a:ext>
            </a:extLst>
          </p:cNvPr>
          <p:cNvSpPr txBox="1"/>
          <p:nvPr/>
        </p:nvSpPr>
        <p:spPr>
          <a:xfrm>
            <a:off x="2072640" y="5499391"/>
            <a:ext cx="491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Eerste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Importeren</a:t>
            </a:r>
            <a:r>
              <a:rPr lang="en-US" dirty="0"/>
              <a:t> libraries</a:t>
            </a:r>
          </a:p>
          <a:p>
            <a:r>
              <a:rPr lang="en-US" dirty="0"/>
              <a:t>- </a:t>
            </a:r>
            <a:r>
              <a:rPr lang="en-US" dirty="0" err="1"/>
              <a:t>Traindata</a:t>
            </a:r>
            <a:r>
              <a:rPr lang="en-US" dirty="0"/>
              <a:t> </a:t>
            </a:r>
            <a:r>
              <a:rPr lang="en-US" dirty="0" err="1"/>
              <a:t>inladen</a:t>
            </a:r>
            <a:r>
              <a:rPr lang="en-US" dirty="0"/>
              <a:t> </a:t>
            </a:r>
            <a:endParaRPr lang="nl-NL" dirty="0"/>
          </a:p>
        </p:txBody>
      </p:sp>
      <p:pic>
        <p:nvPicPr>
          <p:cNvPr id="5" name="Afbeelding 31">
            <a:extLst>
              <a:ext uri="{FF2B5EF4-FFF2-40B4-BE49-F238E27FC236}">
                <a16:creationId xmlns:a16="http://schemas.microsoft.com/office/drawing/2014/main" id="{1F016895-4222-452F-AF2D-A5BE4F277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4">
            <a:extLst>
              <a:ext uri="{FF2B5EF4-FFF2-40B4-BE49-F238E27FC236}">
                <a16:creationId xmlns:a16="http://schemas.microsoft.com/office/drawing/2014/main" id="{286A8CAC-4955-49EC-A103-88A0BFF338FB}"/>
              </a:ext>
            </a:extLst>
          </p:cNvPr>
          <p:cNvSpPr txBox="1"/>
          <p:nvPr/>
        </p:nvSpPr>
        <p:spPr>
          <a:xfrm>
            <a:off x="1763856" y="4833046"/>
            <a:ext cx="5322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Tweede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Traindata</a:t>
            </a:r>
            <a:r>
              <a:rPr lang="en-US" dirty="0"/>
              <a:t> </a:t>
            </a:r>
            <a:r>
              <a:rPr lang="en-US" dirty="0" err="1"/>
              <a:t>inladen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De data </a:t>
            </a:r>
            <a:r>
              <a:rPr lang="en-US" dirty="0" err="1"/>
              <a:t>verkennen</a:t>
            </a:r>
            <a:endParaRPr lang="en-US" dirty="0"/>
          </a:p>
          <a:p>
            <a:pPr>
              <a:buClr>
                <a:srgbClr val="0070C0"/>
              </a:buClr>
              <a:buSzPct val="80000"/>
            </a:pPr>
            <a:r>
              <a:rPr lang="en-US" b="1" dirty="0" err="1"/>
              <a:t>Vraag</a:t>
            </a:r>
            <a:r>
              <a:rPr lang="en-US" b="1" dirty="0"/>
              <a:t>: </a:t>
            </a:r>
            <a:r>
              <a:rPr lang="en-US" dirty="0" err="1"/>
              <a:t>Verander</a:t>
            </a:r>
            <a:r>
              <a:rPr lang="en-US" dirty="0"/>
              <a:t> in de </a:t>
            </a:r>
            <a:r>
              <a:rPr lang="en-US" dirty="0" err="1"/>
              <a:t>cel</a:t>
            </a:r>
            <a:r>
              <a:rPr lang="en-US" dirty="0"/>
              <a:t> met </a:t>
            </a:r>
            <a:r>
              <a:rPr lang="en-US" dirty="0" err="1"/>
              <a:t>functie</a:t>
            </a:r>
            <a:r>
              <a:rPr lang="en-US" dirty="0"/>
              <a:t>: </a:t>
            </a:r>
            <a:r>
              <a:rPr lang="en-US" i="1" dirty="0" err="1"/>
              <a:t>def</a:t>
            </a:r>
            <a:r>
              <a:rPr lang="en-US" i="1" dirty="0"/>
              <a:t> </a:t>
            </a:r>
            <a:r>
              <a:rPr lang="en-US" i="1" dirty="0" err="1"/>
              <a:t>display_label</a:t>
            </a:r>
            <a:r>
              <a:rPr lang="en-US" i="1" dirty="0"/>
              <a:t> </a:t>
            </a:r>
            <a:r>
              <a:rPr lang="en-US" dirty="0"/>
              <a:t>het </a:t>
            </a:r>
            <a:r>
              <a:rPr lang="en-US" dirty="0" err="1"/>
              <a:t>getal</a:t>
            </a:r>
            <a:r>
              <a:rPr lang="en-US" dirty="0"/>
              <a:t> 42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de 1 </a:t>
            </a:r>
            <a:r>
              <a:rPr lang="en-US" dirty="0" err="1"/>
              <a:t>en</a:t>
            </a:r>
            <a:r>
              <a:rPr lang="en-US" dirty="0"/>
              <a:t> de 61. </a:t>
            </a:r>
            <a:r>
              <a:rPr lang="en-US" dirty="0">
                <a:solidFill>
                  <a:srgbClr val="FF0000"/>
                </a:solidFill>
              </a:rPr>
              <a:t>Wat </a:t>
            </a:r>
            <a:r>
              <a:rPr lang="en-US" dirty="0" err="1">
                <a:solidFill>
                  <a:srgbClr val="FF0000"/>
                </a:solidFill>
              </a:rPr>
              <a:t>zie</a:t>
            </a:r>
            <a:r>
              <a:rPr lang="en-US" dirty="0">
                <a:solidFill>
                  <a:srgbClr val="FF0000"/>
                </a:solidFill>
              </a:rPr>
              <a:t> je </a:t>
            </a:r>
            <a:r>
              <a:rPr lang="en-US" dirty="0" err="1">
                <a:solidFill>
                  <a:srgbClr val="FF0000"/>
                </a:solidFill>
              </a:rPr>
              <a:t>gebeuren</a:t>
            </a:r>
            <a:r>
              <a:rPr lang="en-US" dirty="0">
                <a:solidFill>
                  <a:srgbClr val="FF0000"/>
                </a:solidFill>
              </a:rPr>
              <a:t>??</a:t>
            </a:r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5BCBA3C1-4BF4-4B72-B30E-125150FF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36421"/>
          <a:stretch/>
        </p:blipFill>
        <p:spPr>
          <a:xfrm>
            <a:off x="2231772" y="1182135"/>
            <a:ext cx="7180311" cy="3650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2A356C67-9B2D-4D78-A57D-8F85BED9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3">
            <a:extLst>
              <a:ext uri="{FF2B5EF4-FFF2-40B4-BE49-F238E27FC236}">
                <a16:creationId xmlns:a16="http://schemas.microsoft.com/office/drawing/2014/main" id="{7280CD67-AA4B-42DE-A74D-BE6D0D24E573}"/>
              </a:ext>
            </a:extLst>
          </p:cNvPr>
          <p:cNvSpPr txBox="1"/>
          <p:nvPr/>
        </p:nvSpPr>
        <p:spPr>
          <a:xfrm>
            <a:off x="2032819" y="5103712"/>
            <a:ext cx="491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Derde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Verschilende</a:t>
            </a:r>
            <a:r>
              <a:rPr lang="en-US" dirty="0"/>
              <a:t> </a:t>
            </a:r>
            <a:r>
              <a:rPr lang="en-US" dirty="0" err="1"/>
              <a:t>formaten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</a:t>
            </a:r>
            <a:r>
              <a:rPr lang="en-US" dirty="0" err="1"/>
              <a:t>gelukt</a:t>
            </a:r>
            <a:r>
              <a:rPr lang="en-US" dirty="0"/>
              <a:t>??</a:t>
            </a:r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126CA5B5-D3DE-4D87-8B2A-D1A4866A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 b="6250"/>
          <a:stretch/>
        </p:blipFill>
        <p:spPr>
          <a:xfrm>
            <a:off x="1535935" y="1324690"/>
            <a:ext cx="8964277" cy="3695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181CC29E-5630-47D2-97DD-CAA60C2D3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56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3">
            <a:extLst>
              <a:ext uri="{FF2B5EF4-FFF2-40B4-BE49-F238E27FC236}">
                <a16:creationId xmlns:a16="http://schemas.microsoft.com/office/drawing/2014/main" id="{A042E227-EA2B-47BD-B1DE-E134834515D4}"/>
              </a:ext>
            </a:extLst>
          </p:cNvPr>
          <p:cNvSpPr txBox="1"/>
          <p:nvPr/>
        </p:nvSpPr>
        <p:spPr>
          <a:xfrm>
            <a:off x="2247898" y="5285133"/>
            <a:ext cx="491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Vierde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Minimum Viable Model</a:t>
            </a:r>
          </a:p>
          <a:p>
            <a:endParaRPr lang="en-US" dirty="0"/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</a:t>
            </a:r>
            <a:r>
              <a:rPr lang="en-US" dirty="0" err="1"/>
              <a:t>gelukt</a:t>
            </a:r>
            <a:r>
              <a:rPr lang="en-US" dirty="0"/>
              <a:t>?</a:t>
            </a:r>
          </a:p>
        </p:txBody>
      </p:sp>
      <p:pic>
        <p:nvPicPr>
          <p:cNvPr id="4" name="Afbeelding 1">
            <a:extLst>
              <a:ext uri="{FF2B5EF4-FFF2-40B4-BE49-F238E27FC236}">
                <a16:creationId xmlns:a16="http://schemas.microsoft.com/office/drawing/2014/main" id="{073C8BD7-AFE5-4B03-B4E7-EC8729AD6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490" b="19663"/>
          <a:stretch/>
        </p:blipFill>
        <p:spPr>
          <a:xfrm>
            <a:off x="2415065" y="1250031"/>
            <a:ext cx="7361869" cy="3836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767C6799-CD55-4400-B256-7C3DE6CAD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86385"/>
      </p:ext>
    </p:extLst>
  </p:cSld>
  <p:clrMapOvr>
    <a:masterClrMapping/>
  </p:clrMapOvr>
</p:sld>
</file>

<file path=ppt/theme/theme1.xml><?xml version="1.0" encoding="utf-8"?>
<a:theme xmlns:a="http://schemas.openxmlformats.org/drawingml/2006/main" name="BDR">
  <a:themeElements>
    <a:clrScheme name="bigdata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DR PP template.potx" id="{96E6D8E9-3BF9-4D56-ACF8-C9AB86EA0F2C}" vid="{4D324913-086D-4713-A04E-7B38BF126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388</Words>
  <Application>Microsoft Office PowerPoint</Application>
  <PresentationFormat>Widescreen</PresentationFormat>
  <Paragraphs>116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Segoe UI</vt:lpstr>
      <vt:lpstr>Segoe UI Light</vt:lpstr>
      <vt:lpstr>Tahoma</vt:lpstr>
      <vt:lpstr>BDR</vt:lpstr>
      <vt:lpstr>workshop</vt:lpstr>
      <vt:lpstr>workshop</vt:lpstr>
      <vt:lpstr>workshop</vt:lpstr>
      <vt:lpstr>assignment</vt:lpstr>
      <vt:lpstr>Jupyter notebook</vt:lpstr>
      <vt:lpstr>Getting started</vt:lpstr>
      <vt:lpstr>Steps to take</vt:lpstr>
      <vt:lpstr>Steps to take</vt:lpstr>
      <vt:lpstr>Steps to take</vt:lpstr>
      <vt:lpstr>Steps to take</vt:lpstr>
      <vt:lpstr>Steps to take</vt:lpstr>
      <vt:lpstr>Steps to take</vt:lpstr>
      <vt:lpstr>final</vt:lpstr>
      <vt:lpstr>evaluation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Erdogan Taskesen</dc:creator>
  <cp:lastModifiedBy>Erdogan Taskesen</cp:lastModifiedBy>
  <cp:revision>151</cp:revision>
  <dcterms:created xsi:type="dcterms:W3CDTF">2019-06-18T09:00:10Z</dcterms:created>
  <dcterms:modified xsi:type="dcterms:W3CDTF">2022-10-06T08:59:40Z</dcterms:modified>
</cp:coreProperties>
</file>